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4" r:id="rId5"/>
    <p:sldId id="265" r:id="rId6"/>
    <p:sldId id="261" r:id="rId7"/>
    <p:sldId id="258" r:id="rId8"/>
    <p:sldId id="260" r:id="rId9"/>
    <p:sldId id="259" r:id="rId10"/>
    <p:sldId id="26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45" d="100"/>
          <a:sy n="45" d="100"/>
        </p:scale>
        <p:origin x="822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9969-6C7F-4ECB-BC90-DE6AF10F89E1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107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9969-6C7F-4ECB-BC90-DE6AF10F89E1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105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9969-6C7F-4ECB-BC90-DE6AF10F89E1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227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9969-6C7F-4ECB-BC90-DE6AF10F89E1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72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9969-6C7F-4ECB-BC90-DE6AF10F89E1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314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9969-6C7F-4ECB-BC90-DE6AF10F89E1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15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9969-6C7F-4ECB-BC90-DE6AF10F89E1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525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9969-6C7F-4ECB-BC90-DE6AF10F89E1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35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9969-6C7F-4ECB-BC90-DE6AF10F89E1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220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9969-6C7F-4ECB-BC90-DE6AF10F89E1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693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19969-6C7F-4ECB-BC90-DE6AF10F89E1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78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19969-6C7F-4ECB-BC90-DE6AF10F89E1}" type="datetimeFigureOut">
              <a:rPr lang="en-US" smtClean="0"/>
              <a:t>4/17/2018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13881-3730-4465-BE0E-E467F5FC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18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Cladograms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98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%20archaeopteryx%20fossi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63" y="514350"/>
            <a:ext cx="5470416" cy="380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J%20bird%20fo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2575" y="1298574"/>
            <a:ext cx="3222625" cy="474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249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Cladogram: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Branching diagram that shows the evolutionary relationship among groups of organisms based on derived characteristics. 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89437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0" y="572548"/>
            <a:ext cx="8981440" cy="631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01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Derived Characters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derived character is a trait that arose in the common ancestor of a particular lineage and is shared by all members of a clade.</a:t>
            </a:r>
          </a:p>
          <a:p>
            <a:r>
              <a:rPr lang="en-US" dirty="0"/>
              <a:t>We find these between the nodes on a cladogram.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830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0" y="572548"/>
            <a:ext cx="8981440" cy="631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03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34" y="1027906"/>
            <a:ext cx="4915572" cy="3698640"/>
          </a:xfrm>
          <a:prstGeom prst="rect">
            <a:avLst/>
          </a:prstGeom>
        </p:spPr>
      </p:pic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6590191" y="1208211"/>
            <a:ext cx="4550034" cy="3309820"/>
            <a:chOff x="6320" y="11800"/>
            <a:chExt cx="4528" cy="2300"/>
          </a:xfrm>
        </p:grpSpPr>
        <p:cxnSp>
          <p:nvCxnSpPr>
            <p:cNvPr id="6" name="Line 27"/>
            <p:cNvCxnSpPr>
              <a:cxnSpLocks noChangeShapeType="1"/>
            </p:cNvCxnSpPr>
            <p:nvPr/>
          </p:nvCxnSpPr>
          <p:spPr bwMode="auto">
            <a:xfrm flipV="1">
              <a:off x="6538" y="12169"/>
              <a:ext cx="4310" cy="187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Line 28"/>
            <p:cNvCxnSpPr>
              <a:cxnSpLocks noChangeShapeType="1"/>
            </p:cNvCxnSpPr>
            <p:nvPr/>
          </p:nvCxnSpPr>
          <p:spPr bwMode="auto">
            <a:xfrm flipH="1" flipV="1">
              <a:off x="6320" y="13680"/>
              <a:ext cx="220" cy="3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8" name="Line 29"/>
            <p:cNvCxnSpPr>
              <a:cxnSpLocks noChangeShapeType="1"/>
            </p:cNvCxnSpPr>
            <p:nvPr/>
          </p:nvCxnSpPr>
          <p:spPr bwMode="auto">
            <a:xfrm flipH="1" flipV="1">
              <a:off x="7248" y="13720"/>
              <a:ext cx="220" cy="3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Line 30"/>
            <p:cNvCxnSpPr>
              <a:cxnSpLocks noChangeShapeType="1"/>
            </p:cNvCxnSpPr>
            <p:nvPr/>
          </p:nvCxnSpPr>
          <p:spPr bwMode="auto">
            <a:xfrm flipH="1" flipV="1">
              <a:off x="7728" y="13020"/>
              <a:ext cx="220" cy="3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Line 31"/>
            <p:cNvCxnSpPr>
              <a:cxnSpLocks noChangeShapeType="1"/>
            </p:cNvCxnSpPr>
            <p:nvPr/>
          </p:nvCxnSpPr>
          <p:spPr bwMode="auto">
            <a:xfrm flipH="1" flipV="1">
              <a:off x="8738" y="13074"/>
              <a:ext cx="220" cy="3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" name="Line 32"/>
            <p:cNvCxnSpPr>
              <a:cxnSpLocks noChangeShapeType="1"/>
            </p:cNvCxnSpPr>
            <p:nvPr/>
          </p:nvCxnSpPr>
          <p:spPr bwMode="auto">
            <a:xfrm flipH="1" flipV="1">
              <a:off x="10028" y="12500"/>
              <a:ext cx="220" cy="3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" name="Line 33"/>
            <p:cNvCxnSpPr>
              <a:cxnSpLocks noChangeShapeType="1"/>
            </p:cNvCxnSpPr>
            <p:nvPr/>
          </p:nvCxnSpPr>
          <p:spPr bwMode="auto">
            <a:xfrm flipH="1" flipV="1">
              <a:off x="9175" y="12399"/>
              <a:ext cx="220" cy="3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Line 34"/>
            <p:cNvCxnSpPr>
              <a:cxnSpLocks noChangeShapeType="1"/>
            </p:cNvCxnSpPr>
            <p:nvPr/>
          </p:nvCxnSpPr>
          <p:spPr bwMode="auto">
            <a:xfrm flipH="1" flipV="1">
              <a:off x="10613" y="11800"/>
              <a:ext cx="220" cy="38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47315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342" y="417830"/>
            <a:ext cx="10818178" cy="6115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34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827528"/>
              </p:ext>
            </p:extLst>
          </p:nvPr>
        </p:nvGraphicFramePr>
        <p:xfrm>
          <a:off x="940156" y="822699"/>
          <a:ext cx="10496285" cy="4612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9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92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9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92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992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30383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Organism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Vertebrate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Four Limbs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Amniotic Egg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Eggs with Shells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Frog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Bird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Jelly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Fish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Rabbit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Shark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# of Shared Traits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324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2817799"/>
              </p:ext>
            </p:extLst>
          </p:nvPr>
        </p:nvGraphicFramePr>
        <p:xfrm>
          <a:off x="940156" y="822699"/>
          <a:ext cx="10496285" cy="4612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92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992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99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92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992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30383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Organism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Vertebrate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Four Limbs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Amniotic Egg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Eggs with Shells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Frog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Bird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Jelly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Fish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Rabbit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Shark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_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_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_</a:t>
                      </a:r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96967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# of Shared Traits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416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115</Words>
  <Application>Microsoft Office PowerPoint</Application>
  <PresentationFormat>Widescreen</PresentationFormat>
  <Paragraphs>48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Cladograms</vt:lpstr>
      <vt:lpstr>Cladogram:</vt:lpstr>
      <vt:lpstr>PowerPoint Presentation</vt:lpstr>
      <vt:lpstr>Derived Characters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Adams14.org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Cladograms</dc:title>
  <dc:creator>Roman-Wensing, Kayla</dc:creator>
  <cp:lastModifiedBy>Roman-Wensing, Kayla</cp:lastModifiedBy>
  <cp:revision>15</cp:revision>
  <dcterms:created xsi:type="dcterms:W3CDTF">2015-03-06T13:55:50Z</dcterms:created>
  <dcterms:modified xsi:type="dcterms:W3CDTF">2018-04-17T16:35:38Z</dcterms:modified>
</cp:coreProperties>
</file>